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1073" r:id="rId3"/>
    <p:sldId id="1071" r:id="rId4"/>
    <p:sldId id="1072" r:id="rId5"/>
    <p:sldId id="1075" r:id="rId6"/>
    <p:sldId id="1076" r:id="rId7"/>
    <p:sldId id="1077" r:id="rId8"/>
    <p:sldId id="1078" r:id="rId9"/>
    <p:sldId id="1079" r:id="rId10"/>
    <p:sldId id="1080" r:id="rId11"/>
    <p:sldId id="1081" r:id="rId12"/>
    <p:sldId id="1082" r:id="rId13"/>
    <p:sldId id="1084" r:id="rId14"/>
    <p:sldId id="1083" r:id="rId15"/>
    <p:sldId id="1085" r:id="rId16"/>
    <p:sldId id="1086" r:id="rId17"/>
    <p:sldId id="1129" r:id="rId18"/>
    <p:sldId id="1131" r:id="rId19"/>
    <p:sldId id="1132" r:id="rId20"/>
    <p:sldId id="1133" r:id="rId21"/>
    <p:sldId id="1134" r:id="rId22"/>
    <p:sldId id="1135" r:id="rId23"/>
    <p:sldId id="1136" r:id="rId24"/>
    <p:sldId id="1137" r:id="rId25"/>
    <p:sldId id="1138" r:id="rId26"/>
    <p:sldId id="1139" r:id="rId27"/>
    <p:sldId id="1140" r:id="rId28"/>
    <p:sldId id="1141" r:id="rId29"/>
    <p:sldId id="1128" r:id="rId30"/>
    <p:sldId id="1087" r:id="rId31"/>
    <p:sldId id="1088" r:id="rId32"/>
    <p:sldId id="1089" r:id="rId33"/>
    <p:sldId id="1090" r:id="rId3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9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8864-E42B-7928-FFD0-92F7B4CF2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659C9-EB14-E142-A996-C0E124110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6B23-3FAD-B335-0FAA-50A4C71E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6697-B0A9-7E46-6DD7-C0B72015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C99D-F8BA-B618-F33B-15FA65C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66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EE93-E863-6E59-1ED1-89913D6A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064A5-2610-F608-C0A6-C4FEB813A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D3C71-60A8-102E-BA45-C8330761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379B4-143B-1F81-9EDC-657A8AC1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7AC1-5885-6FC2-B7F4-4124632A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8735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600BF-A278-B7CC-C78A-0F2FAD14C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F9F75-1F70-D199-61F7-68077329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31792-0EF6-5B73-70CC-37C1E96B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6327-864E-43AC-323B-32174367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7F96C-CB63-0AC8-CB71-233957E7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517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CE7A-27F6-5FD7-0015-3A59B7F9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014A1-EAB0-A256-7B5E-047ACD7C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D0D5-F4F0-4476-0ABF-2A8B90A0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7A496-FF5D-3DC8-AC87-D788E9F8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CB765-3F16-6129-EB2C-8B5F8A14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5477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152C-061A-90DD-BD81-2864C425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555B6-3002-ADDC-74A4-8AA826CAC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5B0E1-135C-D227-A1C6-C322FA58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E5CA-DDD6-5862-A505-6079CD36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E621-1EB3-0069-1918-50A6451B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0185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07C1-9045-7666-14D7-160F5AD3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06EE5-EC79-903A-51CD-9B5AD826F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C1BAD-C8F7-9159-C7A4-D869C91C3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D37F9-8A04-CB0B-E1E8-4E27E711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CEA9B-B73B-03D2-C4D8-5EB0C61C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B6595-2F41-5CC9-E08B-9D02831B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347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C53D-9F38-4F51-AC49-AE87CED0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A410-128D-8D75-B464-47661AA6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2A5D6-3BED-DB13-AA16-B50303A1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EB7FE-3AC6-BA51-ED7F-0FC37423F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86D0C-953E-F0E1-D424-B4C14CFAF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9BD86-623B-4D5C-46C6-D07137AA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76E98-8075-FD1F-4A77-7458B849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AD22A5-3042-0B6F-CCBF-ADC4E9FA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882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8B9C-B96E-3B87-32ED-A768E667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FE497-39B1-BC26-23D1-9C636389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E0C2C-E003-4575-5078-539189C5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44987-6BE9-871A-91A8-0EEE6022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851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453F1-36B9-5014-2D8B-C9F16223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5AC27-785B-0A28-DC8D-C2B0E412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FD13-997F-DCB5-E69D-6DD19B82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21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8EBC-10B3-4594-61A1-61BF2763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E221-4E77-4C05-16F8-97AF3BF3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A2E24-7E69-69C9-C213-77C0D04B3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0413-57F9-A618-82E8-B6E0CA10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7652-C3F5-19D8-09F6-BB2C52DC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6039B-E628-3AA0-5740-4659E814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444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0CD3-35A7-F5E7-A1B7-5435C5463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90840-6EBD-CCF2-06B2-5116AD3A1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68973-2677-0439-1447-F74EDD18F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B52A-8256-A13C-ACAC-E5BA3444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7F05D-DDE8-A638-5E3B-7A6EBEE9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7ECA4-635D-E3C9-577A-113D3582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565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94908-6D70-FA3A-5725-1AEC2974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D4DE-C7FC-0036-0F2B-B3DB934C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CAD9-AF0A-408D-81F2-C6ACA5491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6D0B-44C2-124D-924F-9004EA8E109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F23CC-6316-EE94-815C-BFD1FFAB4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026D0-857F-2A20-FDCD-74E459456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CE61-8A38-8B48-AE6F-CEBF68A5370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74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31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7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6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53.bin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60.bin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67.bin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71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76.bin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81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8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8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8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8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93.bin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97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56.jpeg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8.jpe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6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746C2C1D-0CE6-4845-AD57-F7E57FC62885}"/>
              </a:ext>
            </a:extLst>
          </p:cNvPr>
          <p:cNvSpPr/>
          <p:nvPr/>
        </p:nvSpPr>
        <p:spPr>
          <a:xfrm>
            <a:off x="-7786" y="1198433"/>
            <a:ext cx="12192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2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Quantum </a:t>
            </a:r>
            <a:r>
              <a:rPr lang="de-DE" sz="5200" b="1" cap="none" spc="0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</a:t>
            </a:r>
            <a:r>
              <a:rPr lang="de-DE" sz="52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de-DE" sz="5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Mesoscopic</a:t>
            </a:r>
            <a:r>
              <a:rPr lang="de-DE" sz="5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2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systems</a:t>
            </a:r>
            <a:endParaRPr lang="de-DE" sz="52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de-DE" sz="520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(PHYS-462)</a:t>
            </a:r>
            <a:endParaRPr lang="de-DE" sz="5200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eometric Computing Laboratory">
            <a:extLst>
              <a:ext uri="{FF2B5EF4-FFF2-40B4-BE49-F238E27FC236}">
                <a16:creationId xmlns:a16="http://schemas.microsoft.com/office/drawing/2014/main" id="{4234FB2D-2F15-4744-BBED-57010F0B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2" y="161216"/>
            <a:ext cx="2332595" cy="6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760100400">
            <a:extLst>
              <a:ext uri="{FF2B5EF4-FFF2-40B4-BE49-F238E27FC236}">
                <a16:creationId xmlns:a16="http://schemas.microsoft.com/office/drawing/2014/main" id="{D791486A-2894-DD48-A5FB-402C65E0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50" y="118352"/>
            <a:ext cx="1341120" cy="8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162B3A-5D5F-8643-AB87-89DDF8DF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825" y="82945"/>
            <a:ext cx="46444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ericanTypewriter" panose="02090604020004020304" pitchFamily="18" charset="77"/>
              </a:rPr>
              <a:t>Laboratory of Quantum Physics: Topology and Correlations </a:t>
            </a:r>
            <a:endParaRPr kumimoji="0" lang="en-CH" altLang="en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C0818-FA82-234C-BB30-AC4762B4D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04" y="4177190"/>
            <a:ext cx="3661811" cy="2519594"/>
          </a:xfrm>
          <a:prstGeom prst="rect">
            <a:avLst/>
          </a:prstGeom>
        </p:spPr>
      </p:pic>
      <p:pic>
        <p:nvPicPr>
          <p:cNvPr id="1033" name="Picture 9" descr="Benjamin Sacépé – Institut Néel">
            <a:extLst>
              <a:ext uri="{FF2B5EF4-FFF2-40B4-BE49-F238E27FC236}">
                <a16:creationId xmlns:a16="http://schemas.microsoft.com/office/drawing/2014/main" id="{E6326A49-251C-5B4E-B762-D48521EAD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"/>
          <a:stretch/>
        </p:blipFill>
        <p:spPr bwMode="auto">
          <a:xfrm>
            <a:off x="8145223" y="4177190"/>
            <a:ext cx="3861912" cy="25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ngle Graphene Is BACK with an Even Bigger Twist ">
            <a:extLst>
              <a:ext uri="{FF2B5EF4-FFF2-40B4-BE49-F238E27FC236}">
                <a16:creationId xmlns:a16="http://schemas.microsoft.com/office/drawing/2014/main" id="{B9F3AE5C-4B22-9947-B2FA-6A13E620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7" y="3139973"/>
            <a:ext cx="4243212" cy="25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6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50545" y="1214755"/>
            <a:ext cx="109620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So, for the homogeneous linear system of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c</a:t>
            </a:r>
            <a:r>
              <a:rPr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there are sufficient and necessary conditions for non-zero solutions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,the secular equation is obtained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295" y="2221230"/>
          <a:ext cx="8865235" cy="372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114800" imgH="1727200" progId="Equation.KSEE3">
                  <p:embed/>
                </p:oleObj>
              </mc:Choice>
              <mc:Fallback>
                <p:oleObj r:id="rId5" imgW="4114800" imgH="1727200" progId="Equation.KSEE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295" y="2221230"/>
                        <a:ext cx="8865235" cy="3721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24890" y="1326515"/>
            <a:ext cx="109302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ε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pz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the potential energy, zero for the ideal structure graphene, so the electron dispersion relation：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89798" y="2486660"/>
          <a:ext cx="8026400" cy="112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52800" imgH="469900" progId="Equation.KSEE3">
                  <p:embed/>
                </p:oleObj>
              </mc:Choice>
              <mc:Fallback>
                <p:oleObj r:id="rId5" imgW="3352800" imgH="469900" progId="Equation.KSEE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9798" y="2486660"/>
                        <a:ext cx="8026400" cy="112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24890" y="3988435"/>
            <a:ext cx="4704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266700" indent="-266700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Hamiltonian of system then is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</p:txBody>
      </p:sp>
      <p:graphicFrame>
        <p:nvGraphicFramePr>
          <p:cNvPr id="6" name="对象 5"/>
          <p:cNvGraphicFramePr/>
          <p:nvPr/>
        </p:nvGraphicFramePr>
        <p:xfrm>
          <a:off x="1751965" y="4711065"/>
          <a:ext cx="3390265" cy="126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57300" imgH="457200" progId="Equation.KSEE3">
                  <p:embed/>
                </p:oleObj>
              </mc:Choice>
              <mc:Fallback>
                <p:oleObj r:id="rId7" imgW="1257300" imgH="457200" progId="Equation.KSEE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1965" y="4711065"/>
                        <a:ext cx="3390265" cy="126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 descr="timg[3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8690" y="3661410"/>
            <a:ext cx="5038725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t="12259" r="1015"/>
          <a:stretch>
            <a:fillRect/>
          </a:stretch>
        </p:blipFill>
        <p:spPr>
          <a:xfrm>
            <a:off x="889000" y="1153795"/>
            <a:ext cx="5204460" cy="2241550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90930" y="3191510"/>
          <a:ext cx="467106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62200" imgH="1727200" progId="Equation.KSEE3">
                  <p:embed/>
                </p:oleObj>
              </mc:Choice>
              <mc:Fallback>
                <p:oleObj r:id="rId6" imgW="2362200" imgH="1727200" progId="Equation.KSEE3">
                  <p:embed/>
                  <p:pic>
                    <p:nvPicPr>
                      <p:cNvPr id="10" name="对象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0930" y="3191510"/>
                        <a:ext cx="4671060" cy="341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 descr="timg[3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690" y="1413510"/>
            <a:ext cx="5038725" cy="26949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57570" y="4445000"/>
            <a:ext cx="58388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six vertices in the first Brillouin region are the Dirac Points.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930" y="1208405"/>
            <a:ext cx="2076450" cy="2132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" y="1174750"/>
            <a:ext cx="3553460" cy="3649345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17010" y="2112645"/>
          <a:ext cx="752538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92500" imgH="469900" progId="Equation.KSEE3">
                  <p:embed/>
                </p:oleObj>
              </mc:Choice>
              <mc:Fallback>
                <p:oleObj r:id="rId6" imgW="3492500" imgH="469900" progId="Equation.KSEE3">
                  <p:embed/>
                  <p:pic>
                    <p:nvPicPr>
                      <p:cNvPr id="8" name="对象 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7010" y="2112645"/>
                        <a:ext cx="752538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232910" y="3713480"/>
            <a:ext cx="5838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Put at a</a:t>
            </a:r>
            <a:r>
              <a:rPr lang="en-US" alt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 a</a:t>
            </a:r>
            <a:r>
              <a:rPr lang="en-US" alt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in above:</a:t>
            </a:r>
          </a:p>
        </p:txBody>
      </p:sp>
      <p:graphicFrame>
        <p:nvGraphicFramePr>
          <p:cNvPr id="12" name="对象 11"/>
          <p:cNvGraphicFramePr/>
          <p:nvPr/>
        </p:nvGraphicFramePr>
        <p:xfrm>
          <a:off x="7385685" y="3510280"/>
          <a:ext cx="3681730" cy="80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345180" imgH="859790" progId="Equation.KSEE3">
                  <p:embed/>
                </p:oleObj>
              </mc:Choice>
              <mc:Fallback>
                <p:oleObj r:id="rId8" imgW="3345180" imgH="859790" progId="Equation.KSEE3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85685" y="3510280"/>
                        <a:ext cx="3681730" cy="804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/>
          <p:nvPr/>
        </p:nvGraphicFramePr>
        <p:xfrm>
          <a:off x="4953635" y="4824095"/>
          <a:ext cx="4725035" cy="6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663700" imgH="228600" progId="Equation.KSEE3">
                  <p:embed/>
                </p:oleObj>
              </mc:Choice>
              <mc:Fallback>
                <p:oleObj r:id="rId10" imgW="1663700" imgH="228600" progId="Equation.KSEE3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635" y="4824095"/>
                        <a:ext cx="4725035" cy="626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" y="1174750"/>
            <a:ext cx="3553460" cy="36493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09975" y="1483995"/>
            <a:ext cx="5838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Put at a</a:t>
            </a:r>
            <a:r>
              <a:rPr lang="en-US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 a</a:t>
            </a:r>
            <a:r>
              <a:rPr lang="en-US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in above(q</a:t>
            </a:r>
            <a:r>
              <a:rPr lang="en-US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a~0,q</a:t>
            </a:r>
            <a:r>
              <a:rPr lang="en-US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a~0):</a:t>
            </a:r>
          </a:p>
        </p:txBody>
      </p:sp>
      <p:graphicFrame>
        <p:nvGraphicFramePr>
          <p:cNvPr id="21" name="对象 20"/>
          <p:cNvGraphicFramePr/>
          <p:nvPr>
            <p:extLst>
              <p:ext uri="{D42A27DB-BD31-4B8C-83A1-F6EECF244321}">
                <p14:modId xmlns:p14="http://schemas.microsoft.com/office/powerpoint/2010/main" val="58138083"/>
              </p:ext>
            </p:extLst>
          </p:nvPr>
        </p:nvGraphicFramePr>
        <p:xfrm>
          <a:off x="3609975" y="2192020"/>
          <a:ext cx="8582025" cy="389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597400" imgH="2070100" progId="Equation.KSEE3">
                  <p:embed/>
                </p:oleObj>
              </mc:Choice>
              <mc:Fallback>
                <p:oleObj r:id="rId6" imgW="4597400" imgH="2070100" progId="Equation.KSEE3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9975" y="2192020"/>
                        <a:ext cx="8582025" cy="3895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" y="1174750"/>
            <a:ext cx="3553460" cy="364934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09975" y="1483995"/>
            <a:ext cx="5838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Similarly:</a:t>
            </a:r>
          </a:p>
        </p:txBody>
      </p:sp>
      <p:graphicFrame>
        <p:nvGraphicFramePr>
          <p:cNvPr id="21" name="对象 20"/>
          <p:cNvGraphicFramePr/>
          <p:nvPr/>
        </p:nvGraphicFramePr>
        <p:xfrm>
          <a:off x="5571490" y="1037273"/>
          <a:ext cx="3054985" cy="90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74800" imgH="444500" progId="Equation.KSEE3">
                  <p:embed/>
                </p:oleObj>
              </mc:Choice>
              <mc:Fallback>
                <p:oleObj r:id="rId6" imgW="1574800" imgH="444500" progId="Equation.KSEE3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1490" y="1037273"/>
                        <a:ext cx="3054985" cy="902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/>
        </p:nvGraphicFramePr>
        <p:xfrm>
          <a:off x="4060825" y="2037715"/>
          <a:ext cx="6851015" cy="314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505200" imgH="1473200" progId="Equation.KSEE3">
                  <p:embed/>
                </p:oleObj>
              </mc:Choice>
              <mc:Fallback>
                <p:oleObj r:id="rId8" imgW="3505200" imgH="1473200" progId="Equation.KSEE3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0825" y="2037715"/>
                        <a:ext cx="6851015" cy="314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46100" y="5341620"/>
            <a:ext cx="110991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Therefore, in the vicinity of K, the electron energy is linearly related to the wave vector, the effective static mass of carrier is 0, and the velocity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en-US" sz="20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close to the speed of light. Therefore, the electron properties near K are described by the Dirac equation, which causes many quantum effects.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TKNN numeber in IQHE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0535" y="1450340"/>
            <a:ext cx="11343513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1988, Haldane model:  Graphene  +  B(uniform magnetic field)</a:t>
            </a:r>
          </a:p>
          <a:p>
            <a:pPr marL="266700" indent="-266700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Next, we will see proof that the Hall conductance is quantized to be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/h. From the definition of the Berry curvature, the Hall conductance is expressed as: 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95930" y="2599690"/>
          <a:ext cx="5252085" cy="8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90800" imgH="419100" progId="Equation.KSEE3">
                  <p:embed/>
                </p:oleObj>
              </mc:Choice>
              <mc:Fallback>
                <p:oleObj r:id="rId5" imgW="2590800" imgH="4191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5930" y="2599690"/>
                        <a:ext cx="5252085" cy="8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30200" y="3321050"/>
            <a:ext cx="1037145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Therefore, the conductance is determined by the Berry curvature integrated over the reduced Brillouin zone</a:t>
            </a:r>
          </a:p>
          <a:p>
            <a:pPr marL="266700" indent="-266700" algn="l"/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 algn="l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get the final TKNN number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ν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we need two backgrounds: </a:t>
            </a:r>
          </a:p>
          <a:p>
            <a:pPr marL="266700" indent="-266700" algn="l"/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 algn="l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1: Bloch electrons in a uniform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magenetic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field</a:t>
            </a:r>
          </a:p>
          <a:p>
            <a:pPr marL="266700" indent="-266700" algn="l"/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 algn="l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2: Linear response formular for the Hall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onductance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83590" y="1418590"/>
            <a:ext cx="110991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1984, Kohmoto 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Topological Invariant and the Quantization of the Hall Conductance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/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7415" y="1918970"/>
            <a:ext cx="8276590" cy="9836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1: Bloch electrons in a uniform magenetic field</a:t>
            </a:r>
          </a:p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SE for a 2D non-interacting electron system in a uniform agnetic field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  <a:p>
            <a:pPr marL="266700" indent="-266700" algn="l"/>
            <a:endParaRPr lang="en-US" altLang="en-US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35960" y="2960370"/>
          <a:ext cx="5348605" cy="93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63165" imgH="431800" progId="Equation.KSEE3">
                  <p:embed/>
                </p:oleObj>
              </mc:Choice>
              <mc:Fallback>
                <p:oleObj r:id="rId5" imgW="2463165" imgH="431800" progId="Equation.KSEE3">
                  <p:embed/>
                  <p:pic>
                    <p:nvPicPr>
                      <p:cNvPr id="6" name="对象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5960" y="2960370"/>
                        <a:ext cx="5348605" cy="937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907415" y="4377055"/>
            <a:ext cx="7955915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We consider the case where U(x,y) is periodic in both x- and y- direction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96920" y="5095240"/>
          <a:ext cx="556641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08200" imgH="203200" progId="Equation.KSEE3">
                  <p:embed/>
                </p:oleObj>
              </mc:Choice>
              <mc:Fallback>
                <p:oleObj r:id="rId7" imgW="2108200" imgH="203200" progId="Equation.KSEE3">
                  <p:embed/>
                  <p:pic>
                    <p:nvPicPr>
                      <p:cNvPr id="11" name="对象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6920" y="5095240"/>
                        <a:ext cx="556641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83590" y="1267460"/>
            <a:ext cx="110991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1984, Kohmoto  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《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Topological Invariant and the Quantization of the Hall Conductance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/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880" y="1724660"/>
            <a:ext cx="11284585" cy="2984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Although the system is invariant under a translation by a along the x direction and b along the y direction,however, the Hamiltonian is not invariant! </a:t>
            </a:r>
          </a:p>
          <a:p>
            <a:pPr marL="266700" indent="-266700" algn="l"/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266700" indent="-266700" algn="l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An appropriate gauge transformation is required make the Hamiltonian invariant!!!</a:t>
            </a: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From the quantum mechanics ,If two Hermitian operators are commutative, the common eigenstate can be found.</a:t>
            </a:r>
          </a:p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Considering the evolution of mechanical quantities A over time, the expection value of A is:</a:t>
            </a:r>
          </a:p>
          <a:p>
            <a:pPr marL="266700" indent="-266700" algn="l"/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43355" y="4549775"/>
          <a:ext cx="9304655" cy="170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977765" imgH="914400" progId="Equation.KSEE3">
                  <p:embed/>
                </p:oleObj>
              </mc:Choice>
              <mc:Fallback>
                <p:oleObj r:id="rId5" imgW="4977765" imgH="9144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3355" y="4549775"/>
                        <a:ext cx="9304655" cy="1709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83590" y="1418590"/>
            <a:ext cx="110991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get Ehrenfest relation when 𝜕A/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𝜕t 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0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34603" y="2153920"/>
          <a:ext cx="7595870" cy="161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063365" imgH="862965" progId="Equation.KSEE3">
                  <p:embed/>
                </p:oleObj>
              </mc:Choice>
              <mc:Fallback>
                <p:oleObj r:id="rId5" imgW="4063365" imgH="862965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34603" y="2153920"/>
                        <a:ext cx="7595870" cy="1614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18210" y="4107815"/>
            <a:ext cx="1063815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From the quantum mechanics ,If two Hermitian operators are commutative, [A,H]=0,</a:t>
            </a:r>
          </a:p>
          <a:p>
            <a:pPr marL="266700" indent="-266700" algn="l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The common eigenstate can be found.</a:t>
            </a:r>
          </a:p>
          <a:p>
            <a:pPr marL="266700" indent="-266700" algn="l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The expectation value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of A, the physical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quantity, remains unchanged</a:t>
            </a:r>
          </a:p>
        </p:txBody>
      </p:sp>
      <p:graphicFrame>
        <p:nvGraphicFramePr>
          <p:cNvPr id="8" name="对象 7"/>
          <p:cNvGraphicFramePr/>
          <p:nvPr/>
        </p:nvGraphicFramePr>
        <p:xfrm>
          <a:off x="3593465" y="5406390"/>
          <a:ext cx="4309110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215640" imgH="868045" progId="Equation.KSEE3">
                  <p:embed/>
                </p:oleObj>
              </mc:Choice>
              <mc:Fallback>
                <p:oleObj r:id="rId7" imgW="3215640" imgH="868045" progId="Equation.KSEE3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3465" y="5406390"/>
                        <a:ext cx="4309110" cy="78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TB model nearest neighbor hopping</a:t>
            </a:r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350" y="2101850"/>
            <a:ext cx="5951220" cy="28911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11225" y="1615440"/>
            <a:ext cx="1032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Graphene is a two-dimensional single-layer carbon atom crystal. It forms sp</a:t>
            </a:r>
            <a:r>
              <a:rPr lang="en-US" alt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hybridization from carbon atoms 2s and 2p</a:t>
            </a:r>
            <a:r>
              <a:rPr lang="en-US" alt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 2p</a:t>
            </a:r>
            <a:r>
              <a:rPr lang="en-US" alt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orbitals.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1225" y="4993005"/>
            <a:ext cx="1111948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Each carbon atom forms three covalent bonds with its three nearest neighbors with equally angle 2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π/3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and the remaining 2p</a:t>
            </a:r>
            <a:r>
              <a:rPr lang="en-US" alt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electrons form a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π-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bond that changes vertically he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50545" y="1418590"/>
            <a:ext cx="113322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Similarly, </a:t>
            </a:r>
            <a:r>
              <a:rPr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probability distribution of the measurement of A in any state does not change with time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06320" y="2273300"/>
          <a:ext cx="7579360" cy="316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71900" imgH="1574800" progId="Equation.KSEE3">
                  <p:embed/>
                </p:oleObj>
              </mc:Choice>
              <mc:Fallback>
                <p:oleObj r:id="rId5" imgW="3771900" imgH="15748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320" y="2273300"/>
                        <a:ext cx="7579360" cy="3167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76605" y="5521325"/>
            <a:ext cx="113322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So, 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 indication of time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commut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es</a:t>
            </a:r>
            <a:r>
              <a:rPr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</a:t>
            </a:r>
            <a:r>
              <a:rPr sz="2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H, A is the conserved quantity of the system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74725" y="1380490"/>
            <a:ext cx="100926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Now,back to 2D non-interacting system, let R be a Bravais vector: R=ma+nb</a:t>
            </a:r>
          </a:p>
          <a:p>
            <a:pPr marL="266700" indent="-266700" algn="l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defined a translation operator T</a:t>
            </a:r>
            <a:r>
              <a:rPr lang="en-US" alt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R,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 , when operating on any smooth function f(r)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4325" y="2292985"/>
          <a:ext cx="6669405" cy="131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51100" imgH="482600" progId="Equation.KSEE3">
                  <p:embed/>
                </p:oleObj>
              </mc:Choice>
              <mc:Fallback>
                <p:oleObj r:id="rId5" imgW="2451100" imgH="4826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4325" y="2292985"/>
                        <a:ext cx="6669405" cy="131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75360" y="4043045"/>
            <a:ext cx="102266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Hamiltonian, the potential U is invariant, however, A(r+R)≠A(r)!We need to consider a new operator!Note that A satisfy that: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A(r)=A(r+R)+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∇g(r)</a:t>
            </a: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4008" y="5104448"/>
          <a:ext cx="4539615" cy="106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59000" imgH="508000" progId="Equation.KSEE3">
                  <p:embed/>
                </p:oleObj>
              </mc:Choice>
              <mc:Fallback>
                <p:oleObj r:id="rId7" imgW="2159000" imgH="5080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4008" y="5104448"/>
                        <a:ext cx="4539615" cy="1068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094105" y="1886585"/>
            <a:ext cx="102266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A=(B</a:t>
            </a: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×r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)/2 is taken, then we get: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426710" y="1687830"/>
          <a:ext cx="1972945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0400" imgH="266700" progId="Equation.KSEE3">
                  <p:embed/>
                </p:oleObj>
              </mc:Choice>
              <mc:Fallback>
                <p:oleObj r:id="rId5" imgW="660400" imgH="2667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6710" y="1687830"/>
                        <a:ext cx="1972945" cy="79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82345" y="2552700"/>
            <a:ext cx="107975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Now, we could find the eigenstates which simutaneouslt diagonalize.however, now the magnetic translation oprator do not commute with each other itself.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73413" y="3536950"/>
          <a:ext cx="5844540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955800" imgH="266700" progId="Equation.KSEE3">
                  <p:embed/>
                </p:oleObj>
              </mc:Choice>
              <mc:Fallback>
                <p:oleObj r:id="rId7" imgW="1955800" imgH="266700" progId="Equation.KSEE3">
                  <p:embed/>
                  <p:pic>
                    <p:nvPicPr>
                      <p:cNvPr id="6" name="对象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3413" y="3536950"/>
                        <a:ext cx="5844540" cy="79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2345" y="4506595"/>
            <a:ext cx="109112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know ϕ=(eB/h)ab is a number of magnetic flux in the unit cell, now ,we let ϕ=p/q, then we could have a subset of translations which could commute with each other </a:t>
            </a: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07486" y="5388610"/>
          <a:ext cx="4175125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97000" imgH="266700" progId="Equation.KSEE3">
                  <p:embed/>
                </p:oleObj>
              </mc:Choice>
              <mc:Fallback>
                <p:oleObj r:id="rId9" imgW="1397000" imgH="266700" progId="Equation.KSEE3">
                  <p:embed/>
                  <p:pic>
                    <p:nvPicPr>
                      <p:cNvPr id="13" name="对象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7486" y="5388610"/>
                        <a:ext cx="4175125" cy="79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25170" y="1912620"/>
            <a:ext cx="114668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 ψ be an eigenfunction which diagonalizes two quantities simutaneously, the eigenvalues are given: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38725" y="1116330"/>
          <a:ext cx="1972945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0400" imgH="266700" progId="Equation.KSEE3">
                  <p:embed/>
                </p:oleObj>
              </mc:Choice>
              <mc:Fallback>
                <p:oleObj r:id="rId5" imgW="660400" imgH="2667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8725" y="1116330"/>
                        <a:ext cx="1972945" cy="79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25170" y="3791585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Then we could write the wave function into Bloch form: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32200" y="2311083"/>
          <a:ext cx="5653405" cy="151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92300" imgH="508000" progId="Equation.KSEE3">
                  <p:embed/>
                </p:oleObj>
              </mc:Choice>
              <mc:Fallback>
                <p:oleObj r:id="rId7" imgW="1892300" imgH="5080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2311083"/>
                        <a:ext cx="5653405" cy="151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13735" y="4190048"/>
          <a:ext cx="6071235" cy="242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032000" imgH="812800" progId="Equation.KSEE3">
                  <p:embed/>
                </p:oleObj>
              </mc:Choice>
              <mc:Fallback>
                <p:oleObj r:id="rId9" imgW="2032000" imgH="812800" progId="Equation.KSEE3">
                  <p:embed/>
                  <p:pic>
                    <p:nvPicPr>
                      <p:cNvPr id="16" name="对象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13735" y="4190048"/>
                        <a:ext cx="6071235" cy="2427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Bloch electrons in a uniform magenetic field 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25170" y="1912620"/>
            <a:ext cx="114668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 ψ be an eigenfunction which diagonalizes two quantities simutaneously, the eigenvalues are given: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38725" y="1116330"/>
          <a:ext cx="1972945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60400" imgH="266700" progId="Equation.KSEE3">
                  <p:embed/>
                </p:oleObj>
              </mc:Choice>
              <mc:Fallback>
                <p:oleObj r:id="rId5" imgW="660400" imgH="2667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8725" y="1116330"/>
                        <a:ext cx="1972945" cy="79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25170" y="3791585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Then we could write the total wave function into Bloch form,which depend on two term: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32200" y="2311083"/>
          <a:ext cx="5653405" cy="151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92300" imgH="508000" progId="Equation.KSEE3">
                  <p:embed/>
                </p:oleObj>
              </mc:Choice>
              <mc:Fallback>
                <p:oleObj r:id="rId7" imgW="1892300" imgH="5080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2311083"/>
                        <a:ext cx="5653405" cy="151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02715" y="4190048"/>
          <a:ext cx="6071235" cy="242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032000" imgH="812800" progId="Equation.KSEE3">
                  <p:embed/>
                </p:oleObj>
              </mc:Choice>
              <mc:Fallback>
                <p:oleObj r:id="rId9" imgW="2032000" imgH="812800" progId="Equation.KSEE3">
                  <p:embed/>
                  <p:pic>
                    <p:nvPicPr>
                      <p:cNvPr id="16" name="对象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2715" y="4190048"/>
                        <a:ext cx="6071235" cy="2427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 5"/>
          <p:cNvSpPr/>
          <p:nvPr/>
        </p:nvSpPr>
        <p:spPr>
          <a:xfrm>
            <a:off x="2510155" y="4059555"/>
            <a:ext cx="1584325" cy="883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917315" y="4190365"/>
            <a:ext cx="4215130" cy="177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054475" y="4156075"/>
            <a:ext cx="1584325" cy="8839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460365" y="4865370"/>
            <a:ext cx="2461260" cy="3257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598535" y="4190365"/>
            <a:ext cx="25400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plane wave that satisfies translational invariance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06080" y="5191125"/>
            <a:ext cx="39731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Local wave, approximately satisfying translation invariance, but with an additional phase caused by a gauge change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386445" y="4225290"/>
            <a:ext cx="2964815" cy="851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006080" y="5191125"/>
            <a:ext cx="3816350" cy="1142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Linear response formula for the Hall conductance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230" y="1592580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the magnetic cell and magnetic translation opereator, we could get the SE in the form: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36570" y="1991360"/>
          <a:ext cx="649097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00" imgH="685800" progId="Equation.KSEE3">
                  <p:embed/>
                </p:oleObj>
              </mc:Choice>
              <mc:Fallback>
                <p:oleObj r:id="rId2" imgW="2540000" imgH="685800" progId="Equation.KSEE3">
                  <p:embed/>
                  <p:pic>
                    <p:nvPicPr>
                      <p:cNvPr id="22" name="对象 2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6570" y="1991360"/>
                        <a:ext cx="649097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697230" y="3743960"/>
            <a:ext cx="107975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T=0K, when a samll electric field is applied, a resulting current may be given by the linear response(Nakano-Kubo formular):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36570" y="4545965"/>
          <a:ext cx="6897370" cy="181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06700" imgH="736600" progId="Equation.KSEE3">
                  <p:embed/>
                </p:oleObj>
              </mc:Choice>
              <mc:Fallback>
                <p:oleObj r:id="rId4" imgW="2806700" imgH="736600" progId="Equation.KSEE3">
                  <p:embed/>
                  <p:pic>
                    <p:nvPicPr>
                      <p:cNvPr id="24" name="对象 2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6570" y="4545965"/>
                        <a:ext cx="6897370" cy="181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Linear response formula for the Hall conductance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230" y="1592580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velocity operators can be replaced by partial derivatives of K-dependent Halmitonian: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25575" y="2164080"/>
          <a:ext cx="9706610" cy="2372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49700" imgH="965200" progId="Equation.KSEE3">
                  <p:embed/>
                </p:oleObj>
              </mc:Choice>
              <mc:Fallback>
                <p:oleObj r:id="rId2" imgW="3949700" imgH="965200" progId="Equation.KSEE3">
                  <p:embed/>
                  <p:pic>
                    <p:nvPicPr>
                      <p:cNvPr id="24" name="对象 2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5575" y="2164080"/>
                        <a:ext cx="9706610" cy="2372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50545" y="4537075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partial derivatives of H could be writtern as follows: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47950" y="5076190"/>
          <a:ext cx="7860030" cy="11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505200" imgH="508000" progId="Equation.KSEE3">
                  <p:embed/>
                </p:oleObj>
              </mc:Choice>
              <mc:Fallback>
                <p:oleObj r:id="rId4" imgW="3505200" imgH="5080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7950" y="5076190"/>
                        <a:ext cx="7860030" cy="11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Linear response formula for the Hall conductance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230" y="1592580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velocity operators can be replaced by partial derivatives of K-dependent Halmitonian: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49780" y="2101215"/>
          <a:ext cx="84582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41700" imgH="1016000" progId="Equation.KSEE3">
                  <p:embed/>
                </p:oleObj>
              </mc:Choice>
              <mc:Fallback>
                <p:oleObj r:id="rId2" imgW="3441700" imgH="1016000" progId="Equation.KSEE3">
                  <p:embed/>
                  <p:pic>
                    <p:nvPicPr>
                      <p:cNvPr id="24" name="对象 2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9780" y="2101215"/>
                        <a:ext cx="8458200" cy="249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50545" y="4537075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Using that: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8" name="对象 7"/>
          <p:cNvGraphicFramePr/>
          <p:nvPr/>
        </p:nvGraphicFramePr>
        <p:xfrm>
          <a:off x="3638550" y="5058410"/>
          <a:ext cx="504380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12900" imgH="368300" progId="Equation.KSEE3">
                  <p:embed/>
                </p:oleObj>
              </mc:Choice>
              <mc:Fallback>
                <p:oleObj r:id="rId4" imgW="1612900" imgH="368300" progId="Equation.KSEE3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8550" y="5058410"/>
                        <a:ext cx="5043805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Linear response formula for the Hall conductance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230" y="1592580"/>
            <a:ext cx="107975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velocity operators can be replaced by partial derivatives of K-dependent Halmitonian: </a:t>
            </a:r>
            <a:endParaRPr lang="en-US" altLang="en-US" sz="2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14855" y="2245043"/>
          <a:ext cx="9052560" cy="365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83000" imgH="1485900" progId="Equation.KSEE3">
                  <p:embed/>
                </p:oleObj>
              </mc:Choice>
              <mc:Fallback>
                <p:oleObj r:id="rId2" imgW="3683000" imgH="1485900" progId="Equation.KSEE3">
                  <p:embed/>
                  <p:pic>
                    <p:nvPicPr>
                      <p:cNvPr id="24" name="对象 2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4855" y="2245043"/>
                        <a:ext cx="9052560" cy="365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IQHE in graphene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75005" y="1450340"/>
            <a:ext cx="110991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1988, Haldane mode:  Graphene  +  B(uniform magnetic field)</a:t>
            </a:r>
          </a:p>
          <a:p>
            <a:pPr marL="266700" indent="-266700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Next, we wiil present a proof that the Hall conductance is quantized to be ve</a:t>
            </a:r>
            <a:r>
              <a:rPr lang="en-US" sz="20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/h.From the difinition of the Berry curvature, the Hall conductance is expressed as: 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70275" y="2471420"/>
          <a:ext cx="5252085" cy="84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90800" imgH="419100" progId="Equation.KSEE3">
                  <p:embed/>
                </p:oleObj>
              </mc:Choice>
              <mc:Fallback>
                <p:oleObj r:id="rId5" imgW="2590800" imgH="4191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0275" y="2471420"/>
                        <a:ext cx="5252085" cy="849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75005" y="3449320"/>
            <a:ext cx="1072070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266700" indent="-266700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Therefore, the conductance is determined by the Berry curvature integrated over the reduced Brillouin zone</a:t>
            </a:r>
            <a:endParaRPr lang="en-US" altLang="en-US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15185" y="3817620"/>
          <a:ext cx="9082405" cy="265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648200" imgH="1358900" progId="Equation.KSEE3">
                  <p:embed/>
                </p:oleObj>
              </mc:Choice>
              <mc:Fallback>
                <p:oleObj r:id="rId7" imgW="4648200" imgH="1358900" progId="Equation.KSEE3">
                  <p:embed/>
                  <p:pic>
                    <p:nvPicPr>
                      <p:cNvPr id="11" name="对象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5185" y="3817620"/>
                        <a:ext cx="9082405" cy="2655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a78d794eee9f2de8d56691b9f182540"/>
          <p:cNvPicPr>
            <a:picLocks noChangeAspect="1"/>
          </p:cNvPicPr>
          <p:nvPr/>
        </p:nvPicPr>
        <p:blipFill>
          <a:blip r:embed="rId4"/>
          <a:srcRect l="23181" t="7571" r="16870" b="6188"/>
          <a:stretch>
            <a:fillRect/>
          </a:stretch>
        </p:blipFill>
        <p:spPr>
          <a:xfrm rot="5400000">
            <a:off x="1270635" y="1332230"/>
            <a:ext cx="4625975" cy="4991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87440" y="1386205"/>
            <a:ext cx="56127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Graphene(monolayer,Hexagonal lattice structure)</a:t>
            </a:r>
          </a:p>
          <a:p>
            <a:pPr marL="266700" indent="-266700" algn="l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lattice vector and reciprocal lattice vector:</a:t>
            </a: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1650" y="3181350"/>
          <a:ext cx="4846320" cy="213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451100" imgH="1079500" progId="Equation.KSEE3">
                  <p:embed/>
                </p:oleObj>
              </mc:Choice>
              <mc:Fallback>
                <p:oleObj r:id="rId5" imgW="2451100" imgH="10795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1650" y="3181350"/>
                        <a:ext cx="4846320" cy="213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IQHE in graphene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30885" y="1256030"/>
            <a:ext cx="11099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Recalling that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|u(k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&gt;=exp[i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θ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|u(k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,0)&gt;,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|u(2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&gt;=exp[i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θ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]|u(0,2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60233" y="1716405"/>
          <a:ext cx="9030970" cy="177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937000" imgH="774065" progId="Equation.KSEE3">
                  <p:embed/>
                </p:oleObj>
              </mc:Choice>
              <mc:Fallback>
                <p:oleObj r:id="rId5" imgW="3937000" imgH="774065" progId="Equation.KSEE3">
                  <p:embed/>
                  <p:pic>
                    <p:nvPicPr>
                      <p:cNvPr id="6" name="对象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0233" y="1716405"/>
                        <a:ext cx="9030970" cy="177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1380" y="3536950"/>
            <a:ext cx="683069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266700" indent="-26670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θ is smooth and  the Hall conductance redunced to: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en-US" altLang="en-US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40218" y="3997325"/>
          <a:ext cx="9552940" cy="250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888865" imgH="1282700" progId="Equation.KSEE3">
                  <p:embed/>
                </p:oleObj>
              </mc:Choice>
              <mc:Fallback>
                <p:oleObj r:id="rId7" imgW="4888865" imgH="12827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0218" y="3997325"/>
                        <a:ext cx="9552940" cy="2506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IQHE in graphene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82870" y="3321050"/>
          <a:ext cx="4705350" cy="280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828800" imgH="1091565" progId="Equation.KSEE3">
                  <p:embed/>
                </p:oleObj>
              </mc:Choice>
              <mc:Fallback>
                <p:oleObj r:id="rId5" imgW="1828800" imgH="1091565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870" y="3321050"/>
                        <a:ext cx="4705350" cy="280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9d11831630d69022d892ee8da1c74c8"/>
          <p:cNvPicPr>
            <a:picLocks noChangeAspect="1"/>
          </p:cNvPicPr>
          <p:nvPr/>
        </p:nvPicPr>
        <p:blipFill>
          <a:blip r:embed="rId7"/>
          <a:srcRect l="19849" t="12298" r="15645" b="7165"/>
          <a:stretch>
            <a:fillRect/>
          </a:stretch>
        </p:blipFill>
        <p:spPr>
          <a:xfrm>
            <a:off x="916940" y="1562735"/>
            <a:ext cx="2878455" cy="47936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1960" y="1273175"/>
            <a:ext cx="61620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Recalling that</a:t>
            </a:r>
          </a:p>
          <a:p>
            <a:pPr marL="266700" indent="-266700"/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6700" indent="-26670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|u(k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&gt;=exp[i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θ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|u(k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,0)&gt;,</a:t>
            </a:r>
          </a:p>
          <a:p>
            <a:pPr marL="266700" indent="-266700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|u(2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&gt;=exp[i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θ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(k</a:t>
            </a:r>
            <a:r>
              <a:rPr 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]|u(0,2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π)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IQHE in graphene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38350" y="1247140"/>
          <a:ext cx="8953500" cy="496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79800" imgH="1930400" progId="Equation.KSEE3">
                  <p:embed/>
                </p:oleObj>
              </mc:Choice>
              <mc:Fallback>
                <p:oleObj r:id="rId5" imgW="3479800" imgH="19304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8350" y="1247140"/>
                        <a:ext cx="8953500" cy="496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IQHE in graphene 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20340" y="1994535"/>
          <a:ext cx="653542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40000" imgH="749300" progId="Equation.KSEE3">
                  <p:embed/>
                </p:oleObj>
              </mc:Choice>
              <mc:Fallback>
                <p:oleObj r:id="rId5" imgW="2540000" imgH="749300" progId="Equation.KSEE3">
                  <p:embed/>
                  <p:pic>
                    <p:nvPicPr>
                      <p:cNvPr id="12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0340" y="1994535"/>
                        <a:ext cx="653542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50545" y="4467225"/>
            <a:ext cx="11602994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Therefore, the Hall conductance must be quantized when the band is fully filled, This integer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called Thouless-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Kohmoto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-Nightingale-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Nijs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(TKNN)number or the first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Chern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number,which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characterizes the topological structure of Bloch state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|u(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</a:t>
            </a:r>
            <a:r>
              <a:rPr lang="en-US" sz="2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,k</a:t>
            </a:r>
            <a:r>
              <a:rPr lang="en-US" sz="2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 in parameter space(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</a:t>
            </a:r>
            <a:r>
              <a:rPr lang="en-US" sz="2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,k</a:t>
            </a:r>
            <a:r>
              <a:rPr lang="en-US" sz="24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)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6112" y="1440180"/>
            <a:ext cx="693089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he first brillou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in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zone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in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graphene，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K(K’), M,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Γ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are high symmetry points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</a:p>
          <a:p>
            <a:pPr marL="266700" indent="-266700" algn="l"/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266700" indent="-266700" algn="l"/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93790" y="2822575"/>
          <a:ext cx="3992880" cy="82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19300" imgH="419100" progId="Equation.KSEE3">
                  <p:embed/>
                </p:oleObj>
              </mc:Choice>
              <mc:Fallback>
                <p:oleObj r:id="rId5" imgW="2019300" imgH="419100" progId="Equation.KSEE3">
                  <p:embed/>
                  <p:pic>
                    <p:nvPicPr>
                      <p:cNvPr id="6" name="对象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790" y="2822575"/>
                        <a:ext cx="3992880" cy="82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022850" y="3902710"/>
            <a:ext cx="67214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three nearest neighbors in real space,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using the tight bound approximation and considering only the nearest neighbor atom interaction, the electron can jump to the nearest neighbor atom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(nearest neighbors hopping).</a:t>
            </a:r>
          </a:p>
        </p:txBody>
      </p:sp>
      <p:pic>
        <p:nvPicPr>
          <p:cNvPr id="13" name="图片 12" descr="a78d794eee9f2de8d56691b9f182540"/>
          <p:cNvPicPr>
            <a:picLocks noChangeAspect="1"/>
          </p:cNvPicPr>
          <p:nvPr/>
        </p:nvPicPr>
        <p:blipFill>
          <a:blip r:embed="rId7"/>
          <a:srcRect l="23181" t="7571" r="16870" b="6188"/>
          <a:stretch>
            <a:fillRect/>
          </a:stretch>
        </p:blipFill>
        <p:spPr>
          <a:xfrm rot="5400000">
            <a:off x="1644015" y="1127125"/>
            <a:ext cx="2428875" cy="2620645"/>
          </a:xfrm>
          <a:prstGeom prst="rect">
            <a:avLst/>
          </a:prstGeom>
        </p:spPr>
      </p:pic>
      <p:pic>
        <p:nvPicPr>
          <p:cNvPr id="14" name="图片 13" descr="903b1a7a8fce1241b77a539edafc697"/>
          <p:cNvPicPr>
            <a:picLocks noChangeAspect="1"/>
          </p:cNvPicPr>
          <p:nvPr/>
        </p:nvPicPr>
        <p:blipFill>
          <a:blip r:embed="rId8"/>
          <a:srcRect l="18054" t="10889" r="14927" b="4436"/>
          <a:stretch>
            <a:fillRect/>
          </a:stretch>
        </p:blipFill>
        <p:spPr>
          <a:xfrm rot="5400000">
            <a:off x="1475740" y="3723640"/>
            <a:ext cx="2765425" cy="2621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77840" y="1321435"/>
            <a:ext cx="66141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nearest neighbor vector in real space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" y="2286000"/>
            <a:ext cx="5951220" cy="2891155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59170" y="1965325"/>
          <a:ext cx="4928235" cy="7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52700" imgH="393700" progId="Equation.KSEE3">
                  <p:embed/>
                </p:oleObj>
              </mc:Choice>
              <mc:Fallback>
                <p:oleObj r:id="rId6" imgW="2552700" imgH="393700" progId="Equation.KSEE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59170" y="1965325"/>
                        <a:ext cx="4928235" cy="76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638800" y="2725420"/>
            <a:ext cx="57524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primitive cell of graphene contains two non-equivalent carbon atoms, whose 2P</a:t>
            </a:r>
            <a:r>
              <a:rPr lang="en-US" alt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orbital wave function is respectively</a:t>
            </a: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33173" y="4002405"/>
          <a:ext cx="4363085" cy="184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44700" imgH="862965" progId="Equation.KSEE3">
                  <p:embed/>
                </p:oleObj>
              </mc:Choice>
              <mc:Fallback>
                <p:oleObj r:id="rId8" imgW="2044700" imgH="862965" progId="Equation.KSEE3">
                  <p:embed/>
                  <p:pic>
                    <p:nvPicPr>
                      <p:cNvPr id="10" name="对象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33173" y="4002405"/>
                        <a:ext cx="4363085" cy="184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79425" y="5843270"/>
            <a:ext cx="109835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alt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is the lattice vector of the Lth lattice point, l</a:t>
            </a:r>
            <a:r>
              <a:rPr lang="en-US" alt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and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</a:t>
            </a:r>
            <a:r>
              <a:rPr lang="en-US" altLang="en-US" sz="2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the position vector of the first and second atom of the Lth protocell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77840" y="1321435"/>
            <a:ext cx="661416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 algn="l"/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According to atomic orbital linear grouping，</a:t>
            </a: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wave function of the system and the corresponding SE is</a:t>
            </a: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266700" indent="-266700" algn="l"/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" y="2096770"/>
            <a:ext cx="5485765" cy="2665095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96075" y="3033395"/>
          <a:ext cx="3587750" cy="147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54100" imgH="431800" progId="Equation.KSEE3">
                  <p:embed/>
                </p:oleObj>
              </mc:Choice>
              <mc:Fallback>
                <p:oleObj r:id="rId6" imgW="1054100" imgH="431800" progId="Equation.KSEE3">
                  <p:embed/>
                  <p:pic>
                    <p:nvPicPr>
                      <p:cNvPr id="3" name="对象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96075" y="3033395"/>
                        <a:ext cx="3587750" cy="147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15160" y="1238885"/>
          <a:ext cx="8975090" cy="531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410200" imgH="3200400" progId="Equation.KSEE3">
                  <p:embed/>
                </p:oleObj>
              </mc:Choice>
              <mc:Fallback>
                <p:oleObj r:id="rId5" imgW="5410200" imgH="32004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5160" y="1238885"/>
                        <a:ext cx="8975090" cy="531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70585" y="1684020"/>
          <a:ext cx="10777220" cy="402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559300" imgH="1701800" progId="Equation.KSEE3">
                  <p:embed/>
                </p:oleObj>
              </mc:Choice>
              <mc:Fallback>
                <p:oleObj r:id="rId5" imgW="4559300" imgH="1701800" progId="Equation.KSEE3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0585" y="1684020"/>
                        <a:ext cx="10777220" cy="402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31875" y="5710555"/>
            <a:ext cx="8416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 is the transition energy between the nearest neighbor atoms</a:t>
            </a:r>
            <a:endParaRPr lang="en-US" altLang="en-US" sz="24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14400" imgH="215900" progId="Equation.KSEE3">
                  <p:embed/>
                </p:oleObj>
              </mc:Choice>
              <mc:Fallback>
                <p:oleObj r:id="rId2" imgW="914400" imgH="215900" progId="Equation.KSEE3">
                  <p:embed/>
                  <p:pic>
                    <p:nvPicPr>
                      <p:cNvPr id="7" name="对象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4"/>
          <p:cNvSpPr/>
          <p:nvPr/>
        </p:nvSpPr>
        <p:spPr>
          <a:xfrm>
            <a:off x="550545" y="150495"/>
            <a:ext cx="10516870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C00000"/>
                </a:solidFill>
                <a:latin typeface="黑体" panose="02010609060101010101" pitchFamily="49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66700" indent="-266700"/>
            <a:r>
              <a:rPr lang="en-US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Graphene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2996565" y="1389380"/>
          <a:ext cx="6978015" cy="193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048000" imgH="762000" progId="Equation.KSEE3">
                  <p:embed/>
                </p:oleObj>
              </mc:Choice>
              <mc:Fallback>
                <p:oleObj r:id="rId5" imgW="3048000" imgH="762000" progId="Equation.KSEE3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6565" y="1389380"/>
                        <a:ext cx="6978015" cy="1931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945515" y="3406775"/>
            <a:ext cx="8416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66700" indent="-266700"/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Similarly, using taking inner product with &lt;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ϕ</a:t>
            </a:r>
            <a:r>
              <a:rPr lang="en-US" altLang="en-US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|</a:t>
            </a:r>
          </a:p>
        </p:txBody>
      </p:sp>
      <p:graphicFrame>
        <p:nvGraphicFramePr>
          <p:cNvPr id="13" name="对象 12"/>
          <p:cNvGraphicFramePr/>
          <p:nvPr/>
        </p:nvGraphicFramePr>
        <p:xfrm>
          <a:off x="2996565" y="4117340"/>
          <a:ext cx="6978015" cy="198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11500" imgH="762000" progId="Equation.KSEE3">
                  <p:embed/>
                </p:oleObj>
              </mc:Choice>
              <mc:Fallback>
                <p:oleObj r:id="rId7" imgW="3111500" imgH="762000" progId="Equation.KSEE3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6565" y="4117340"/>
                        <a:ext cx="6978015" cy="198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20655</TotalTime>
  <Words>1677</Words>
  <Application>Microsoft Macintosh PowerPoint</Application>
  <PresentationFormat>Widescreen</PresentationFormat>
  <Paragraphs>110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AmericanTypewriter</vt:lpstr>
      <vt:lpstr>Arial</vt:lpstr>
      <vt:lpstr>Calibri</vt:lpstr>
      <vt:lpstr>Calibri Light</vt:lpstr>
      <vt:lpstr>Times New Roman</vt:lpstr>
      <vt:lpstr>Office Theme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mitali.banerjee</dc:creator>
  <cp:lastModifiedBy>mitali.banerjee</cp:lastModifiedBy>
  <cp:revision>6</cp:revision>
  <dcterms:created xsi:type="dcterms:W3CDTF">2024-03-28T06:57:26Z</dcterms:created>
  <dcterms:modified xsi:type="dcterms:W3CDTF">2025-04-03T11:00:24Z</dcterms:modified>
</cp:coreProperties>
</file>